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Fira Sans Extra Condensed Medium"/>
      <p:regular r:id="rId16"/>
      <p:bold r:id="rId17"/>
      <p:italic r:id="rId18"/>
      <p:boldItalic r:id="rId19"/>
    </p:embeddedFont>
    <p:embeddedFont>
      <p:font typeface="Roboto Condensed"/>
      <p:regular r:id="rId20"/>
      <p:bold r:id="rId21"/>
      <p:italic r:id="rId22"/>
      <p:boldItalic r:id="rId23"/>
    </p:embeddedFont>
    <p:embeddedFont>
      <p:font typeface="Righteous"/>
      <p:regular r:id="rId24"/>
    </p:embeddedFont>
    <p:embeddedFont>
      <p:font typeface="Squada One"/>
      <p:regular r:id="rId25"/>
    </p:embeddedFont>
    <p:embeddedFont>
      <p:font typeface="Roboto Condensed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9AFB33D-F5C2-4994-A439-ADA883BD85FB}">
  <a:tblStyle styleId="{39AFB33D-F5C2-4994-A439-ADA883BD85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regular.fntdata"/><Relationship Id="rId22" Type="http://schemas.openxmlformats.org/officeDocument/2006/relationships/font" Target="fonts/RobotoCondensed-italic.fntdata"/><Relationship Id="rId21" Type="http://schemas.openxmlformats.org/officeDocument/2006/relationships/font" Target="fonts/RobotoCondensed-bold.fntdata"/><Relationship Id="rId24" Type="http://schemas.openxmlformats.org/officeDocument/2006/relationships/font" Target="fonts/Righteous-regular.fntdata"/><Relationship Id="rId23" Type="http://schemas.openxmlformats.org/officeDocument/2006/relationships/font" Target="fonts/RobotoCondense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CondensedLight-regular.fntdata"/><Relationship Id="rId25" Type="http://schemas.openxmlformats.org/officeDocument/2006/relationships/font" Target="fonts/SquadaOne-regular.fntdata"/><Relationship Id="rId28" Type="http://schemas.openxmlformats.org/officeDocument/2006/relationships/font" Target="fonts/RobotoCondensedLight-italic.fntdata"/><Relationship Id="rId27" Type="http://schemas.openxmlformats.org/officeDocument/2006/relationships/font" Target="fonts/RobotoCondensed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CondensedLigh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FiraSansExtraCondensedMedium-bold.fntdata"/><Relationship Id="rId16" Type="http://schemas.openxmlformats.org/officeDocument/2006/relationships/font" Target="fonts/FiraSansExtraCondensedMedium-regular.fntdata"/><Relationship Id="rId19" Type="http://schemas.openxmlformats.org/officeDocument/2006/relationships/font" Target="fonts/FiraSansExtraCondensedMedium-boldItalic.fntdata"/><Relationship Id="rId18" Type="http://schemas.openxmlformats.org/officeDocument/2006/relationships/font" Target="fonts/FiraSansExtraCondensed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021b66411_6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021b66411_6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0d6ee10d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0d6ee10d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0436f7fe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0436f7fe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021b66411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021b66411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0d14b225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0d14b225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021b66411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021b6641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0d6ee10d8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0d6ee10d8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21b66411_6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21b66411_6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16904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20518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ctrTitle"/>
          </p:nvPr>
        </p:nvSpPr>
        <p:spPr>
          <a:xfrm>
            <a:off x="16904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4" type="ctrTitle"/>
          </p:nvPr>
        </p:nvSpPr>
        <p:spPr>
          <a:xfrm>
            <a:off x="4824357" y="20400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5" type="subTitle"/>
          </p:nvPr>
        </p:nvSpPr>
        <p:spPr>
          <a:xfrm>
            <a:off x="5185707" y="25014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6" type="ctrTitle"/>
          </p:nvPr>
        </p:nvSpPr>
        <p:spPr>
          <a:xfrm>
            <a:off x="4824357" y="3587138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9" type="title"/>
          </p:nvPr>
        </p:nvSpPr>
        <p:spPr>
          <a:xfrm>
            <a:off x="21281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hasCustomPrompt="1" idx="13" type="title"/>
          </p:nvPr>
        </p:nvSpPr>
        <p:spPr>
          <a:xfrm>
            <a:off x="21281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hasCustomPrompt="1" idx="14" type="title"/>
          </p:nvPr>
        </p:nvSpPr>
        <p:spPr>
          <a:xfrm>
            <a:off x="5262057" y="161943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/>
          <p:nvPr>
            <p:ph hasCustomPrompt="1" idx="15" type="title"/>
          </p:nvPr>
        </p:nvSpPr>
        <p:spPr>
          <a:xfrm>
            <a:off x="5262057" y="316656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72" name="Google Shape;72;p15"/>
          <p:cNvCxnSpPr/>
          <p:nvPr/>
        </p:nvCxnSpPr>
        <p:spPr>
          <a:xfrm>
            <a:off x="2273400" y="22423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5"/>
          <p:cNvCxnSpPr/>
          <p:nvPr/>
        </p:nvCxnSpPr>
        <p:spPr>
          <a:xfrm>
            <a:off x="2273400" y="380431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+ TEXT">
  <p:cSld name="CUSTOM_2_1_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7"/>
          <p:cNvSpPr/>
          <p:nvPr/>
        </p:nvSpPr>
        <p:spPr>
          <a:xfrm>
            <a:off x="66032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80" name="Google Shape;80;p17"/>
          <p:cNvSpPr txBox="1"/>
          <p:nvPr>
            <p:ph hasCustomPrompt="1" idx="2" type="title"/>
          </p:nvPr>
        </p:nvSpPr>
        <p:spPr>
          <a:xfrm>
            <a:off x="67860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66792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7"/>
          <p:cNvSpPr/>
          <p:nvPr/>
        </p:nvSpPr>
        <p:spPr>
          <a:xfrm>
            <a:off x="4439025" y="222417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83" name="Google Shape;83;p17"/>
          <p:cNvSpPr txBox="1"/>
          <p:nvPr>
            <p:ph hasCustomPrompt="1" idx="3" type="title"/>
          </p:nvPr>
        </p:nvSpPr>
        <p:spPr>
          <a:xfrm>
            <a:off x="4621825" y="234187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7"/>
          <p:cNvSpPr txBox="1"/>
          <p:nvPr>
            <p:ph idx="4" type="subTitle"/>
          </p:nvPr>
        </p:nvSpPr>
        <p:spPr>
          <a:xfrm>
            <a:off x="4515032" y="27592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7"/>
          <p:cNvSpPr/>
          <p:nvPr/>
        </p:nvSpPr>
        <p:spPr>
          <a:xfrm>
            <a:off x="66032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86" name="Google Shape;86;p17"/>
          <p:cNvSpPr txBox="1"/>
          <p:nvPr>
            <p:ph hasCustomPrompt="1" idx="5" type="title"/>
          </p:nvPr>
        </p:nvSpPr>
        <p:spPr>
          <a:xfrm>
            <a:off x="67860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/>
          <p:nvPr>
            <p:ph idx="6" type="subTitle"/>
          </p:nvPr>
        </p:nvSpPr>
        <p:spPr>
          <a:xfrm>
            <a:off x="66792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7"/>
          <p:cNvSpPr/>
          <p:nvPr/>
        </p:nvSpPr>
        <p:spPr>
          <a:xfrm>
            <a:off x="4439025" y="3249050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89" name="Google Shape;89;p17"/>
          <p:cNvSpPr txBox="1"/>
          <p:nvPr>
            <p:ph hasCustomPrompt="1" idx="7" type="title"/>
          </p:nvPr>
        </p:nvSpPr>
        <p:spPr>
          <a:xfrm>
            <a:off x="4621825" y="3366750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4515032" y="37841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" name="Google Shape;91;p17"/>
          <p:cNvSpPr/>
          <p:nvPr/>
        </p:nvSpPr>
        <p:spPr>
          <a:xfrm>
            <a:off x="1515950" y="1321325"/>
            <a:ext cx="2058600" cy="9027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</a:t>
            </a:r>
            <a:endParaRPr/>
          </a:p>
        </p:txBody>
      </p:sp>
      <p:sp>
        <p:nvSpPr>
          <p:cNvPr id="92" name="Google Shape;92;p17"/>
          <p:cNvSpPr txBox="1"/>
          <p:nvPr>
            <p:ph hasCustomPrompt="1" idx="9" type="title"/>
          </p:nvPr>
        </p:nvSpPr>
        <p:spPr>
          <a:xfrm>
            <a:off x="1698750" y="1439025"/>
            <a:ext cx="1692900" cy="4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/>
          <p:nvPr>
            <p:ph idx="13" type="subTitle"/>
          </p:nvPr>
        </p:nvSpPr>
        <p:spPr>
          <a:xfrm>
            <a:off x="1591957" y="18563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4" name="Google Shape;9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9" name="Google Shape;9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8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03" name="Google Shape;10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/>
          <p:nvPr/>
        </p:nvCxnSpPr>
        <p:spPr>
          <a:xfrm>
            <a:off x="3444375" y="26935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9"/>
          <p:cNvSpPr txBox="1"/>
          <p:nvPr>
            <p:ph type="ctrTitle"/>
          </p:nvPr>
        </p:nvSpPr>
        <p:spPr>
          <a:xfrm flipH="1">
            <a:off x="2714084" y="1890188"/>
            <a:ext cx="3956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77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2" type="ctrTitle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3" type="ctrTitle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4" type="subTitle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5" type="ctrTitle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6" type="subTitle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4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20" name="Google Shape;120;p21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5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2336855" y="2792539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subTitle"/>
          </p:nvPr>
        </p:nvSpPr>
        <p:spPr>
          <a:xfrm>
            <a:off x="4721655" y="2806554"/>
            <a:ext cx="20856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24" name="Google Shape;1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type="ctrTitle"/>
          </p:nvPr>
        </p:nvSpPr>
        <p:spPr>
          <a:xfrm flipH="1">
            <a:off x="4721600" y="507400"/>
            <a:ext cx="36732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3" type="ctrTitle"/>
          </p:nvPr>
        </p:nvSpPr>
        <p:spPr>
          <a:xfrm>
            <a:off x="2229313" y="2712600"/>
            <a:ext cx="2300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4" type="ctrTitle"/>
          </p:nvPr>
        </p:nvSpPr>
        <p:spPr>
          <a:xfrm>
            <a:off x="4572000" y="2712600"/>
            <a:ext cx="2384700" cy="26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 2">
  <p:cSld name="CUSTOM_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100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34325" y="0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33" name="Google Shape;133;p23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CUSTOM_7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36" name="Google Shape;13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7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>
            <p:ph type="ctrTitle"/>
          </p:nvPr>
        </p:nvSpPr>
        <p:spPr>
          <a:xfrm flipH="1">
            <a:off x="749100" y="507400"/>
            <a:ext cx="83949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2" type="ctrTitle"/>
          </p:nvPr>
        </p:nvSpPr>
        <p:spPr>
          <a:xfrm>
            <a:off x="16904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20518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3" type="ctrTitle"/>
          </p:nvPr>
        </p:nvSpPr>
        <p:spPr>
          <a:xfrm>
            <a:off x="16904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4" type="subTitle"/>
          </p:nvPr>
        </p:nvSpPr>
        <p:spPr>
          <a:xfrm>
            <a:off x="20518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4" name="Google Shape;144;p25"/>
          <p:cNvSpPr txBox="1"/>
          <p:nvPr>
            <p:ph idx="5" type="ctrTitle"/>
          </p:nvPr>
        </p:nvSpPr>
        <p:spPr>
          <a:xfrm>
            <a:off x="4824357" y="190831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6" type="subTitle"/>
          </p:nvPr>
        </p:nvSpPr>
        <p:spPr>
          <a:xfrm>
            <a:off x="5185707" y="236977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7" type="ctrTitle"/>
          </p:nvPr>
        </p:nvSpPr>
        <p:spPr>
          <a:xfrm>
            <a:off x="4824357" y="3410263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8" type="subTitle"/>
          </p:nvPr>
        </p:nvSpPr>
        <p:spPr>
          <a:xfrm>
            <a:off x="5185707" y="3871725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48" name="Google Shape;148;p25"/>
          <p:cNvCxnSpPr/>
          <p:nvPr/>
        </p:nvCxnSpPr>
        <p:spPr>
          <a:xfrm>
            <a:off x="2273400" y="2110663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5"/>
          <p:cNvCxnSpPr/>
          <p:nvPr/>
        </p:nvCxnSpPr>
        <p:spPr>
          <a:xfrm>
            <a:off x="2273400" y="3627438"/>
            <a:ext cx="4597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">
  <p:cSld name="CUSTOM_8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9">
    <p:bg>
      <p:bgPr>
        <a:noFill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mushroom.world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7.jpg"/><Relationship Id="rId5" Type="http://schemas.openxmlformats.org/officeDocument/2006/relationships/image" Target="../media/image9.jpg"/><Relationship Id="rId6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jpg"/><Relationship Id="rId6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ctrTitle"/>
          </p:nvPr>
        </p:nvSpPr>
        <p:spPr>
          <a:xfrm flipH="1">
            <a:off x="1375500" y="597725"/>
            <a:ext cx="63930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Lire Assignment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7" name="Google Shape;157;p28"/>
          <p:cNvSpPr txBox="1"/>
          <p:nvPr>
            <p:ph idx="1" type="subTitle"/>
          </p:nvPr>
        </p:nvSpPr>
        <p:spPr>
          <a:xfrm flipH="1">
            <a:off x="2750257" y="3368000"/>
            <a:ext cx="3643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Miguel Pérez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David Burrell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Rodrigo Pueblas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Ángel Igareta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0" y="0"/>
            <a:ext cx="91440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>
            <p:ph idx="4294967295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LIRE application: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4" name="Google Shape;164;p29"/>
          <p:cNvSpPr txBox="1"/>
          <p:nvPr>
            <p:ph idx="4294967295" type="subTitle"/>
          </p:nvPr>
        </p:nvSpPr>
        <p:spPr>
          <a:xfrm>
            <a:off x="795750" y="1233000"/>
            <a:ext cx="7726800" cy="30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Out application is an image indexing application which allows the user to know the toxicity edibility of any mushroom photographed.</a:t>
            </a:r>
            <a:endParaRPr b="1" sz="22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main problem for a lay person who collects mushrooms is to identify properly each mushroom in order to avoid intoxications.</a:t>
            </a:r>
            <a:endParaRPr b="1" sz="22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2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application will serve as a reliable tool to perform this type of                analysis only based on a single provided image.</a:t>
            </a:r>
            <a:endParaRPr b="1" sz="22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idx="4294967295" type="subTitle"/>
          </p:nvPr>
        </p:nvSpPr>
        <p:spPr>
          <a:xfrm>
            <a:off x="8990125" y="2307150"/>
            <a:ext cx="13812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Mercury is the closest planet to the Sun</a:t>
            </a:r>
            <a:endParaRPr sz="1200"/>
          </a:p>
        </p:txBody>
      </p:sp>
      <p:sp>
        <p:nvSpPr>
          <p:cNvPr id="170" name="Google Shape;170;p30"/>
          <p:cNvSpPr txBox="1"/>
          <p:nvPr>
            <p:ph idx="4294967295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Dataset</a:t>
            </a:r>
            <a:endParaRPr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1" name="Google Shape;171;p30"/>
          <p:cNvSpPr txBox="1"/>
          <p:nvPr>
            <p:ph idx="4294967295" type="subTitle"/>
          </p:nvPr>
        </p:nvSpPr>
        <p:spPr>
          <a:xfrm>
            <a:off x="523775" y="1309200"/>
            <a:ext cx="8100300" cy="31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</a:t>
            </a: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dataset consists in the result from scraping the web: </a:t>
            </a:r>
            <a:r>
              <a:rPr lang="es" u="sng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http://www.mushroom.world/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reused an open source implementation from a group of students from Helsinki.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Although 626 images where scarpaed, due to memory issues only 26 were used in the final testing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649" y="3486650"/>
            <a:ext cx="2491351" cy="165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86650"/>
            <a:ext cx="2209124" cy="165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9125" y="3486651"/>
            <a:ext cx="2209124" cy="165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8250" y="3486649"/>
            <a:ext cx="2209124" cy="165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4294967295" type="ctrTitle"/>
          </p:nvPr>
        </p:nvSpPr>
        <p:spPr>
          <a:xfrm>
            <a:off x="1122303" y="21050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Application Schema</a:t>
            </a:r>
            <a:r>
              <a:rPr lang="es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75" y="898925"/>
            <a:ext cx="7888225" cy="39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Google Shape;186;p32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{39AFB33D-F5C2-4994-A439-ADA883BD85FB}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Category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Result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Example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Same species is returned as the </a:t>
                      </a:r>
                      <a:r>
                        <a:rPr b="1" lang="es" sz="1100"/>
                        <a:t>first result</a:t>
                      </a:r>
                      <a:r>
                        <a:rPr lang="es" sz="1100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14/26 = 54%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Laccaria Lacata¹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Same species is returned within the </a:t>
                      </a:r>
                      <a:r>
                        <a:rPr b="1" lang="es" sz="1100"/>
                        <a:t>first ten results</a:t>
                      </a:r>
                      <a:r>
                        <a:rPr lang="es" sz="1100"/>
                        <a:t> (but not first).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9/26 = 35%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Cantharellus Cibarius²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Same species is </a:t>
                      </a:r>
                      <a:r>
                        <a:rPr b="1" lang="es" sz="1100"/>
                        <a:t>not within the returned ones</a:t>
                      </a:r>
                      <a:r>
                        <a:rPr lang="es" sz="1100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3/26 = 11%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Gomphidius Glutinosus³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7" name="Google Shape;187;p32"/>
          <p:cNvSpPr txBox="1"/>
          <p:nvPr>
            <p:ph idx="4294967295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Defined Metric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1081700" y="1080600"/>
            <a:ext cx="71256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Three categories depending on the output images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050" y="3724925"/>
            <a:ext cx="1612526" cy="107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350" y="3724925"/>
            <a:ext cx="1429724" cy="107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5600" y="3724925"/>
            <a:ext cx="1429716" cy="107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2"/>
          <p:cNvSpPr txBox="1"/>
          <p:nvPr/>
        </p:nvSpPr>
        <p:spPr>
          <a:xfrm>
            <a:off x="1935925" y="4721050"/>
            <a:ext cx="16125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 Condensed"/>
                <a:ea typeface="Roboto Condensed"/>
                <a:cs typeface="Roboto Condensed"/>
                <a:sym typeface="Roboto Condensed"/>
              </a:rPr>
              <a:t>Top1 result (1)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4234200" y="4721050"/>
            <a:ext cx="16125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 Condensed"/>
                <a:ea typeface="Roboto Condensed"/>
                <a:cs typeface="Roboto Condensed"/>
                <a:sym typeface="Roboto Condensed"/>
              </a:rPr>
              <a:t>Top10</a:t>
            </a:r>
            <a:r>
              <a:rPr b="1" lang="es" sz="1000">
                <a:latin typeface="Roboto Condensed"/>
                <a:ea typeface="Roboto Condensed"/>
                <a:cs typeface="Roboto Condensed"/>
                <a:sym typeface="Roboto Condensed"/>
              </a:rPr>
              <a:t> result (2)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6564275" y="4721050"/>
            <a:ext cx="16125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 Condensed"/>
                <a:ea typeface="Roboto Condensed"/>
                <a:cs typeface="Roboto Condensed"/>
                <a:sym typeface="Roboto Condensed"/>
              </a:rPr>
              <a:t>None</a:t>
            </a:r>
            <a:r>
              <a:rPr b="1" lang="es" sz="1000">
                <a:latin typeface="Roboto Condensed"/>
                <a:ea typeface="Roboto Condensed"/>
                <a:cs typeface="Roboto Condensed"/>
                <a:sym typeface="Roboto Condensed"/>
              </a:rPr>
              <a:t> result (3)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idx="4294967295" type="ctrTitle"/>
          </p:nvPr>
        </p:nvSpPr>
        <p:spPr>
          <a:xfrm>
            <a:off x="1122303" y="159275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Results for Agaricus Arvensis (0)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1122300" y="716550"/>
            <a:ext cx="7125600" cy="31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the left, you can see the input image, and on the right you can see the similar images retrieved. </a:t>
            </a:r>
            <a:endParaRPr b="1" sz="18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º</a:t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67" y="1849500"/>
            <a:ext cx="3677033" cy="27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838" y="1664975"/>
            <a:ext cx="1468175" cy="110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1800" y="1664975"/>
            <a:ext cx="1555875" cy="169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0996" y="3452475"/>
            <a:ext cx="1555866" cy="11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6639500" y="3362313"/>
            <a:ext cx="196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Amanita Pantherina (0)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Score: 621.66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4391600" y="2807475"/>
            <a:ext cx="196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Agaricus Arvensis (1)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Score: 308.40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6639500" y="3985250"/>
            <a:ext cx="19605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Cortinarius Collinitus (2)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Score: 667.02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08" name="Google Shape;208;p33"/>
          <p:cNvCxnSpPr>
            <a:stCxn id="207" idx="1"/>
          </p:cNvCxnSpPr>
          <p:nvPr/>
        </p:nvCxnSpPr>
        <p:spPr>
          <a:xfrm rot="10800000">
            <a:off x="6256400" y="4108550"/>
            <a:ext cx="383100" cy="17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idx="4294967295" type="ctrTitle"/>
          </p:nvPr>
        </p:nvSpPr>
        <p:spPr>
          <a:xfrm>
            <a:off x="1122303" y="159275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Results for Hygrophorus Hypothejus (1)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4" name="Google Shape;214;p34"/>
          <p:cNvSpPr txBox="1"/>
          <p:nvPr>
            <p:ph idx="1" type="subTitle"/>
          </p:nvPr>
        </p:nvSpPr>
        <p:spPr>
          <a:xfrm>
            <a:off x="1122300" y="716550"/>
            <a:ext cx="7125600" cy="31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the left, you can see the input image, and on the right you can see the similar images retrieved. </a:t>
            </a:r>
            <a:endParaRPr b="1" sz="18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6639500" y="3362313"/>
            <a:ext cx="196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Cortinarius Collinitus (2)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Score: 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1728.13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4418663" y="2892975"/>
            <a:ext cx="196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Cantharellus Cibarius (3)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Score: 1300.44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6639475" y="4002550"/>
            <a:ext cx="21483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Hygrophorus Hypothejus(2</a:t>
            </a: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 Condensed"/>
                <a:ea typeface="Roboto Condensed"/>
                <a:cs typeface="Roboto Condensed"/>
                <a:sym typeface="Roboto Condensed"/>
              </a:rPr>
              <a:t>Score: 1371.27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18" name="Google Shape;218;p34"/>
          <p:cNvCxnSpPr>
            <a:stCxn id="217" idx="1"/>
          </p:cNvCxnSpPr>
          <p:nvPr/>
        </p:nvCxnSpPr>
        <p:spPr>
          <a:xfrm rot="10800000">
            <a:off x="6249775" y="4166050"/>
            <a:ext cx="389700" cy="14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84" y="1795088"/>
            <a:ext cx="3822090" cy="28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838" y="1813888"/>
            <a:ext cx="1468175" cy="11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000" y="3623406"/>
            <a:ext cx="1555850" cy="116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0275" y="1818825"/>
            <a:ext cx="1960499" cy="147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idx="4294967295" type="subTitle"/>
          </p:nvPr>
        </p:nvSpPr>
        <p:spPr>
          <a:xfrm>
            <a:off x="8990125" y="2307150"/>
            <a:ext cx="1381200" cy="10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Mercury is the closest planet to the Sun</a:t>
            </a:r>
            <a:endParaRPr sz="1200"/>
          </a:p>
        </p:txBody>
      </p:sp>
      <p:sp>
        <p:nvSpPr>
          <p:cNvPr id="228" name="Google Shape;228;p35"/>
          <p:cNvSpPr txBox="1"/>
          <p:nvPr>
            <p:ph idx="4294967295" type="ctrTitle"/>
          </p:nvPr>
        </p:nvSpPr>
        <p:spPr>
          <a:xfrm flipH="1">
            <a:off x="1375500" y="1940575"/>
            <a:ext cx="6393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000000"/>
                </a:solidFill>
              </a:rPr>
              <a:t>Thank for your time!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